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3" r:id="rId2"/>
    <p:sldId id="314" r:id="rId3"/>
    <p:sldId id="315" r:id="rId4"/>
    <p:sldId id="319" r:id="rId5"/>
    <p:sldId id="330" r:id="rId6"/>
    <p:sldId id="322" r:id="rId7"/>
    <p:sldId id="338" r:id="rId8"/>
    <p:sldId id="321" r:id="rId9"/>
    <p:sldId id="323" r:id="rId10"/>
    <p:sldId id="331" r:id="rId11"/>
    <p:sldId id="324" r:id="rId12"/>
    <p:sldId id="332" r:id="rId13"/>
    <p:sldId id="325" r:id="rId14"/>
    <p:sldId id="326" r:id="rId15"/>
    <p:sldId id="336" r:id="rId16"/>
    <p:sldId id="327" r:id="rId17"/>
    <p:sldId id="335" r:id="rId18"/>
    <p:sldId id="328" r:id="rId19"/>
    <p:sldId id="333" r:id="rId20"/>
    <p:sldId id="329" r:id="rId21"/>
    <p:sldId id="337" r:id="rId22"/>
    <p:sldId id="339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00" autoAdjust="0"/>
    <p:restoredTop sz="93390" autoAdjust="0"/>
  </p:normalViewPr>
  <p:slideViewPr>
    <p:cSldViewPr>
      <p:cViewPr varScale="1">
        <p:scale>
          <a:sx n="82" d="100"/>
          <a:sy n="82" d="100"/>
        </p:scale>
        <p:origin x="91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2E3D2-FDB9-4790-BECC-D531C6BA1E2F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D849E-A692-425C-8AD6-9539F539DD4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Engerling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D849E-A692-425C-8AD6-9539F539DD41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F1088-D0E3-41A0-83D5-EAB5C064A893}" type="slidenum">
              <a:rPr lang="nl-NL"/>
              <a:pPr/>
              <a:t>11</a:t>
            </a:fld>
            <a:endParaRPr lang="nl-NL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F1088-D0E3-41A0-83D5-EAB5C064A893}" type="slidenum">
              <a:rPr lang="nl-NL"/>
              <a:pPr/>
              <a:t>12</a:t>
            </a:fld>
            <a:endParaRPr lang="nl-NL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Wortelknobbelaaltje</a:t>
            </a:r>
            <a:endParaRPr lang="nl-N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F1088-D0E3-41A0-83D5-EAB5C064A893}" type="slidenum">
              <a:rPr lang="nl-NL"/>
              <a:pPr/>
              <a:t>13</a:t>
            </a:fld>
            <a:endParaRPr lang="nl-NL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F1088-D0E3-41A0-83D5-EAB5C064A893}" type="slidenum">
              <a:rPr lang="nl-NL"/>
              <a:pPr/>
              <a:t>14</a:t>
            </a:fld>
            <a:endParaRPr lang="nl-NL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F1088-D0E3-41A0-83D5-EAB5C064A893}" type="slidenum">
              <a:rPr lang="nl-NL"/>
              <a:pPr/>
              <a:t>15</a:t>
            </a:fld>
            <a:endParaRPr lang="nl-NL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Honingzwam</a:t>
            </a:r>
            <a:endParaRPr lang="nl-N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F1088-D0E3-41A0-83D5-EAB5C064A893}" type="slidenum">
              <a:rPr lang="nl-NL"/>
              <a:pPr/>
              <a:t>16</a:t>
            </a:fld>
            <a:endParaRPr lang="nl-NL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0C2BE-E338-4BC8-9C28-CB3EDB844507}" type="slidenum">
              <a:rPr lang="nl-NL" smtClean="0"/>
              <a:pPr/>
              <a:t>17</a:t>
            </a:fld>
            <a:endParaRPr lang="nl-NL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l-NL" dirty="0" smtClean="0"/>
              <a:t> Symptomen van </a:t>
            </a:r>
            <a:r>
              <a:rPr lang="nl-NL" dirty="0" err="1" smtClean="0"/>
              <a:t>Kastanjebloedingsziekte</a:t>
            </a:r>
            <a:endParaRPr lang="nl-NL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F1088-D0E3-41A0-83D5-EAB5C064A893}" type="slidenum">
              <a:rPr lang="nl-NL"/>
              <a:pPr/>
              <a:t>18</a:t>
            </a:fld>
            <a:endParaRPr lang="nl-NL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F1088-D0E3-41A0-83D5-EAB5C064A893}" type="slidenum">
              <a:rPr lang="nl-NL"/>
              <a:pPr/>
              <a:t>19</a:t>
            </a:fld>
            <a:endParaRPr lang="nl-NL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Chlorose</a:t>
            </a:r>
            <a:r>
              <a:rPr lang="nl-NL" dirty="0" smtClean="0"/>
              <a:t> bij </a:t>
            </a:r>
            <a:r>
              <a:rPr lang="nl-NL" dirty="0" err="1" smtClean="0"/>
              <a:t>Budleja</a:t>
            </a:r>
            <a:endParaRPr lang="nl-NL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F1088-D0E3-41A0-83D5-EAB5C064A893}" type="slidenum">
              <a:rPr lang="nl-NL"/>
              <a:pPr/>
              <a:t>20</a:t>
            </a:fld>
            <a:endParaRPr lang="nl-NL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F1088-D0E3-41A0-83D5-EAB5C064A893}" type="slidenum">
              <a:rPr lang="nl-NL"/>
              <a:pPr/>
              <a:t>3</a:t>
            </a:fld>
            <a:endParaRPr lang="nl-NL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F1088-D0E3-41A0-83D5-EAB5C064A893}" type="slidenum">
              <a:rPr lang="nl-NL"/>
              <a:pPr/>
              <a:t>21</a:t>
            </a:fld>
            <a:endParaRPr lang="nl-NL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Dichtgeslagen bodem</a:t>
            </a:r>
            <a:endParaRPr lang="nl-NL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F1088-D0E3-41A0-83D5-EAB5C064A893}" type="slidenum">
              <a:rPr lang="nl-NL"/>
              <a:pPr/>
              <a:t>22</a:t>
            </a:fld>
            <a:endParaRPr lang="nl-NL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Dichtgeslagen bodem</a:t>
            </a:r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F1088-D0E3-41A0-83D5-EAB5C064A893}" type="slidenum">
              <a:rPr lang="nl-NL"/>
              <a:pPr/>
              <a:t>4</a:t>
            </a:fld>
            <a:endParaRPr lang="nl-NL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F1088-D0E3-41A0-83D5-EAB5C064A893}" type="slidenum">
              <a:rPr lang="nl-NL"/>
              <a:pPr/>
              <a:t>5</a:t>
            </a:fld>
            <a:endParaRPr lang="nl-NL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Spinselmot</a:t>
            </a:r>
            <a:endParaRPr 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F1088-D0E3-41A0-83D5-EAB5C064A893}" type="slidenum">
              <a:rPr lang="nl-NL"/>
              <a:pPr/>
              <a:t>6</a:t>
            </a:fld>
            <a:endParaRPr lang="nl-NL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F1088-D0E3-41A0-83D5-EAB5C064A893}" type="slidenum">
              <a:rPr lang="nl-NL"/>
              <a:pPr/>
              <a:t>7</a:t>
            </a:fld>
            <a:endParaRPr lang="nl-NL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Spintaantasting</a:t>
            </a:r>
            <a:r>
              <a:rPr lang="nl-NL" baseline="0" dirty="0" smtClean="0"/>
              <a:t> op gewone boon.</a:t>
            </a:r>
            <a:endParaRPr lang="nl-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F1088-D0E3-41A0-83D5-EAB5C064A893}" type="slidenum">
              <a:rPr lang="nl-NL"/>
              <a:pPr/>
              <a:t>8</a:t>
            </a:fld>
            <a:endParaRPr lang="nl-NL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F1088-D0E3-41A0-83D5-EAB5C064A893}" type="slidenum">
              <a:rPr lang="nl-NL"/>
              <a:pPr/>
              <a:t>9</a:t>
            </a:fld>
            <a:endParaRPr lang="nl-NL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8F1088-D0E3-41A0-83D5-EAB5C064A893}" type="slidenum">
              <a:rPr lang="nl-NL"/>
              <a:pPr/>
              <a:t>10</a:t>
            </a:fld>
            <a:endParaRPr lang="nl-NL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Vraatschade van slakken bij </a:t>
            </a:r>
            <a:r>
              <a:rPr lang="nl-NL" dirty="0" err="1" smtClean="0"/>
              <a:t>Hosta</a:t>
            </a:r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26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38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86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05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90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29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10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11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91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63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84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1FAC-26E0-4595-976B-B33763EF3366}" type="datetimeFigureOut">
              <a:rPr lang="nl-NL" smtClean="0"/>
              <a:pPr/>
              <a:t>3-10-2016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BB9F1-7A20-4A2B-8CE1-07BABFBDC54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21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roenkennisnet.nl/display/BEEL/Beeldenban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128792" cy="792087"/>
          </a:xfrm>
        </p:spPr>
        <p:txBody>
          <a:bodyPr/>
          <a:lstStyle/>
          <a:p>
            <a:r>
              <a:rPr lang="nl-NL" dirty="0" smtClean="0"/>
              <a:t>Bestrijden ziekten en plagen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128792" cy="453650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l-NL" sz="2400" dirty="0" smtClean="0">
                <a:solidFill>
                  <a:schemeClr val="tx1"/>
                </a:solidFill>
              </a:rPr>
              <a:t>Inhoud: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Afwijkingen en oorzaken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Insecten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Mijten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Wortelduizendpoten en miljoenpoten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Slakken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Aaltjes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Lagere planten</a:t>
            </a:r>
          </a:p>
          <a:p>
            <a:pPr lvl="1" algn="l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/>
                </a:solidFill>
              </a:rPr>
              <a:t>Schimmels</a:t>
            </a:r>
          </a:p>
          <a:p>
            <a:pPr lvl="1" algn="l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tx1"/>
                </a:solidFill>
              </a:rPr>
              <a:t>Bacteriën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Virussen</a:t>
            </a:r>
          </a:p>
          <a:p>
            <a:pPr algn="l">
              <a:buFont typeface="Arial" pitchFamily="34" charset="0"/>
              <a:buChar char="•"/>
            </a:pPr>
            <a:r>
              <a:rPr lang="nl-NL" sz="2400" dirty="0" smtClean="0">
                <a:solidFill>
                  <a:schemeClr val="tx1"/>
                </a:solidFill>
              </a:rPr>
              <a:t> </a:t>
            </a:r>
            <a:r>
              <a:rPr lang="nl-NL" sz="2400" dirty="0" err="1" smtClean="0">
                <a:solidFill>
                  <a:schemeClr val="tx1"/>
                </a:solidFill>
              </a:rPr>
              <a:t>A-biotische</a:t>
            </a:r>
            <a:r>
              <a:rPr lang="nl-NL" sz="2400" dirty="0" smtClean="0">
                <a:solidFill>
                  <a:schemeClr val="tx1"/>
                </a:solidFill>
              </a:rPr>
              <a:t> aantastingen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619472" y="1196752"/>
            <a:ext cx="7264896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Niveau: 2 en 3 	 |  leerjaar: 1  |  periode: 1 en 3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80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Slakken</a:t>
            </a:r>
            <a:endParaRPr lang="nl-NL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endParaRPr lang="nl-NL" sz="1600" dirty="0"/>
          </a:p>
        </p:txBody>
      </p:sp>
      <p:pic>
        <p:nvPicPr>
          <p:cNvPr id="2050" name="Picture 2" descr="http://www.hostamill.be/images/IMG_0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1"/>
            <a:ext cx="6804670" cy="4539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Aaltjes</a:t>
            </a:r>
            <a:endParaRPr lang="nl-NL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Beschrijving: Kleurloze diertjes die horen bij de rondwormen. Leeft in vochtige omgeving zoals de bodem. Eén cm3 grond bevat tussen de 5 en 100 aaltjes. parasitaire in de bodem levende aaltjes (</a:t>
            </a:r>
            <a:r>
              <a:rPr lang="nl-NL" sz="2400" dirty="0" err="1" smtClean="0"/>
              <a:t>ectoparasiet</a:t>
            </a:r>
            <a:r>
              <a:rPr lang="nl-NL" sz="2400" dirty="0" smtClean="0"/>
              <a:t>) voeden zich met plantensap door aanprikken van de wortel</a:t>
            </a:r>
          </a:p>
          <a:p>
            <a:r>
              <a:rPr lang="nl-NL" sz="2400" dirty="0" smtClean="0"/>
              <a:t>Symptomen: </a:t>
            </a:r>
          </a:p>
          <a:p>
            <a:pPr lvl="1"/>
            <a:r>
              <a:rPr lang="nl-NL" sz="2000" dirty="0" smtClean="0"/>
              <a:t>Directe schade: slechte groei of moeheid</a:t>
            </a:r>
          </a:p>
          <a:p>
            <a:pPr lvl="1"/>
            <a:r>
              <a:rPr lang="nl-NL" sz="2000" dirty="0" smtClean="0"/>
              <a:t>Indirecte schade: verzwakt de plant, brengt virussen over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Aaltjes</a:t>
            </a:r>
            <a:endParaRPr lang="nl-NL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endParaRPr lang="nl-NL" sz="2000" dirty="0"/>
          </a:p>
        </p:txBody>
      </p:sp>
      <p:pic>
        <p:nvPicPr>
          <p:cNvPr id="4" name="Picture 5" descr="Wortelknobbelaaltj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03717" y="1628800"/>
            <a:ext cx="5876595" cy="453650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Lagere planten</a:t>
            </a:r>
            <a:endParaRPr lang="nl-NL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Beschrijving: hebben geen wortel, stengel en blad. Leven van dode organische stof. Een klein deel leeft parasitisch.</a:t>
            </a:r>
          </a:p>
          <a:p>
            <a:r>
              <a:rPr lang="nl-NL" sz="2400" dirty="0" smtClean="0"/>
              <a:t>Voorbeelden van Lagere planten zijn: schimmels, bacteriën, gisten en korstmossen.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Lagere planten, schimmels</a:t>
            </a:r>
            <a:endParaRPr lang="nl-NL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Beschrijving: Dit zijn lagere planten zonder bladgroen. Leven als </a:t>
            </a:r>
            <a:r>
              <a:rPr lang="nl-NL" sz="2400" dirty="0" err="1" smtClean="0"/>
              <a:t>saprofiet</a:t>
            </a:r>
            <a:r>
              <a:rPr lang="nl-NL" sz="2400" dirty="0" smtClean="0"/>
              <a:t> van dood materiaal of als parasiet van levend materiaal.</a:t>
            </a:r>
          </a:p>
          <a:p>
            <a:r>
              <a:rPr lang="nl-NL" sz="2400" dirty="0" smtClean="0"/>
              <a:t>Symptomen: </a:t>
            </a:r>
          </a:p>
          <a:p>
            <a:pPr lvl="1"/>
            <a:r>
              <a:rPr lang="nl-NL" sz="2000" dirty="0" smtClean="0"/>
              <a:t>Vernieling celstructuur: afstervend weefsel (necrose)</a:t>
            </a:r>
            <a:endParaRPr lang="nl-NL" sz="1600" dirty="0" smtClean="0"/>
          </a:p>
          <a:p>
            <a:pPr lvl="1"/>
            <a:r>
              <a:rPr lang="nl-NL" sz="2000" dirty="0" smtClean="0"/>
              <a:t>Verstoring stofwisseling: aangemaakte giftige stoffen (toxinen) verstoren de groei </a:t>
            </a:r>
            <a:r>
              <a:rPr lang="nl-NL" sz="2000" dirty="0" err="1" smtClean="0"/>
              <a:t>oa</a:t>
            </a:r>
            <a:r>
              <a:rPr lang="nl-NL" sz="2000" dirty="0" smtClean="0"/>
              <a:t>. heksenbezem</a:t>
            </a:r>
          </a:p>
          <a:p>
            <a:pPr lvl="1"/>
            <a:r>
              <a:rPr lang="nl-NL" sz="2000" dirty="0" smtClean="0"/>
              <a:t>Verstoppen transportsysteem: ontstaat door de schimmel en door de reactie van het houtweefsel (</a:t>
            </a:r>
            <a:r>
              <a:rPr lang="nl-NL" sz="2000" dirty="0" err="1" smtClean="0"/>
              <a:t>xyleem</a:t>
            </a:r>
            <a:r>
              <a:rPr lang="nl-NL" sz="2000" dirty="0" smtClean="0"/>
              <a:t>) </a:t>
            </a:r>
            <a:r>
              <a:rPr lang="nl-NL" sz="2000" dirty="0" err="1" smtClean="0"/>
              <a:t>oa</a:t>
            </a:r>
            <a:r>
              <a:rPr lang="nl-NL" sz="2000" dirty="0" smtClean="0"/>
              <a:t>. iepziekte en </a:t>
            </a:r>
            <a:r>
              <a:rPr lang="nl-NL" sz="2000" dirty="0" err="1" smtClean="0"/>
              <a:t>verwelkingsziekte</a:t>
            </a:r>
            <a:r>
              <a:rPr lang="nl-NL" sz="2000" dirty="0" smtClean="0"/>
              <a:t> (</a:t>
            </a:r>
            <a:r>
              <a:rPr lang="nl-NL" sz="2000" dirty="0" err="1" smtClean="0"/>
              <a:t>Verticillium</a:t>
            </a:r>
            <a:r>
              <a:rPr lang="nl-NL" sz="2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Lagere planten, schimmels</a:t>
            </a:r>
            <a:endParaRPr lang="nl-NL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endParaRPr lang="nl-NL" sz="2000" dirty="0" smtClean="0"/>
          </a:p>
        </p:txBody>
      </p:sp>
      <p:pic>
        <p:nvPicPr>
          <p:cNvPr id="4" name="Picture 6" descr="http://www.bomenbieb.nl/img/ziekte/800x600/Reuzenzwam-Meripilus-gigante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5976664" cy="4482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Lagere planten, bacteriën</a:t>
            </a:r>
            <a:endParaRPr lang="nl-NL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Beschrijving: Alom aanwezig. Ze hebben </a:t>
            </a:r>
            <a:r>
              <a:rPr lang="nl-NL" sz="2400" dirty="0" err="1" smtClean="0"/>
              <a:t>gee</a:t>
            </a:r>
            <a:r>
              <a:rPr lang="nl-NL" sz="2400" dirty="0" smtClean="0"/>
              <a:t> bladgroen. Leven </a:t>
            </a:r>
            <a:r>
              <a:rPr lang="nl-NL" sz="2400" dirty="0" err="1" smtClean="0"/>
              <a:t>saprofytisch</a:t>
            </a:r>
            <a:r>
              <a:rPr lang="nl-NL" sz="2400" dirty="0" smtClean="0"/>
              <a:t>. Parasitaire bacteriën veroorzaken ziekten zoals bacterievuur en </a:t>
            </a:r>
            <a:r>
              <a:rPr lang="nl-NL" sz="2400" dirty="0" err="1" smtClean="0"/>
              <a:t>kastanjebloedingsziekte</a:t>
            </a:r>
            <a:r>
              <a:rPr lang="nl-NL" sz="2400" dirty="0" smtClean="0"/>
              <a:t>.</a:t>
            </a:r>
          </a:p>
          <a:p>
            <a:r>
              <a:rPr lang="nl-NL" sz="2400" dirty="0" smtClean="0"/>
              <a:t>Symptomen: </a:t>
            </a:r>
          </a:p>
          <a:p>
            <a:pPr lvl="1"/>
            <a:r>
              <a:rPr lang="nl-NL" sz="2000" dirty="0" smtClean="0"/>
              <a:t>Laboratorium moet vaststellen of het om bacterie gaat.</a:t>
            </a:r>
          </a:p>
          <a:p>
            <a:pPr lvl="1"/>
            <a:r>
              <a:rPr lang="nl-NL" sz="2000" dirty="0" smtClean="0"/>
              <a:t>Bladvlekken</a:t>
            </a:r>
          </a:p>
          <a:p>
            <a:pPr lvl="1"/>
            <a:r>
              <a:rPr lang="nl-NL" sz="2000" dirty="0" smtClean="0"/>
              <a:t>Woekering met tumoren (heksenbezem, bandvorming)</a:t>
            </a:r>
          </a:p>
          <a:p>
            <a:pPr lvl="1"/>
            <a:r>
              <a:rPr lang="nl-NL" sz="2000" dirty="0" err="1" smtClean="0"/>
              <a:t>Necrosen</a:t>
            </a:r>
            <a:r>
              <a:rPr lang="nl-NL" sz="2000" dirty="0" smtClean="0"/>
              <a:t> en kankers</a:t>
            </a:r>
          </a:p>
          <a:p>
            <a:pPr lvl="1"/>
            <a:r>
              <a:rPr lang="nl-NL" sz="2000" dirty="0" smtClean="0"/>
              <a:t>Vaatziekten (verwelking)</a:t>
            </a:r>
          </a:p>
          <a:p>
            <a:pPr lvl="1"/>
            <a:r>
              <a:rPr lang="nl-NL" sz="2000" dirty="0" smtClean="0"/>
              <a:t>Rotting (bruinrot)</a:t>
            </a:r>
          </a:p>
          <a:p>
            <a:pPr lvl="1"/>
            <a:r>
              <a:rPr lang="nl-NL" sz="2000" dirty="0" smtClean="0"/>
              <a:t>Slijm (gomvorming)</a:t>
            </a:r>
          </a:p>
          <a:p>
            <a:pPr lvl="1"/>
            <a:endParaRPr lang="nl-NL" sz="2000" dirty="0" smtClean="0"/>
          </a:p>
          <a:p>
            <a:pPr lvl="1"/>
            <a:endParaRPr lang="nl-N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388" y="981075"/>
            <a:ext cx="4356100" cy="4292600"/>
            <a:chOff x="0" y="0"/>
            <a:chExt cx="2620" cy="3492"/>
          </a:xfrm>
        </p:grpSpPr>
        <p:pic>
          <p:nvPicPr>
            <p:cNvPr id="18447" name="Picture 5" descr="DSCN000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2620" cy="3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8" name="Text Box 6"/>
            <p:cNvSpPr txBox="1">
              <a:spLocks noChangeArrowheads="1"/>
            </p:cNvSpPr>
            <p:nvPr/>
          </p:nvSpPr>
          <p:spPr bwMode="auto">
            <a:xfrm>
              <a:off x="87" y="117"/>
              <a:ext cx="2223" cy="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sz="2000" b="1" i="1" dirty="0">
                  <a:solidFill>
                    <a:srgbClr val="00455C"/>
                  </a:solidFill>
                </a:rPr>
                <a:t>1e stadium, bruine plekken 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972170" y="1628800"/>
            <a:ext cx="4679950" cy="4967287"/>
            <a:chOff x="748" y="300"/>
            <a:chExt cx="2948" cy="3129"/>
          </a:xfrm>
        </p:grpSpPr>
        <p:pic>
          <p:nvPicPr>
            <p:cNvPr id="18445" name="Picture 8" descr="DSCN000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" y="300"/>
              <a:ext cx="2948" cy="3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6" name="Text Box 9"/>
            <p:cNvSpPr txBox="1">
              <a:spLocks noChangeArrowheads="1"/>
            </p:cNvSpPr>
            <p:nvPr/>
          </p:nvSpPr>
          <p:spPr bwMode="auto">
            <a:xfrm>
              <a:off x="839" y="345"/>
              <a:ext cx="2585" cy="6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sz="2000" b="1" i="1" dirty="0">
                  <a:solidFill>
                    <a:srgbClr val="00455C"/>
                  </a:solidFill>
                </a:rPr>
                <a:t>2e stadium, opzwellen, vochtuittreding stroperige vloeistof 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835224" y="2780812"/>
            <a:ext cx="4967288" cy="4464050"/>
            <a:chOff x="568" y="723"/>
            <a:chExt cx="3084" cy="2352"/>
          </a:xfrm>
        </p:grpSpPr>
        <p:pic>
          <p:nvPicPr>
            <p:cNvPr id="18443" name="Picture 10" descr="DSCN00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8" y="723"/>
              <a:ext cx="3084" cy="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4" name="Text Box 11"/>
            <p:cNvSpPr txBox="1">
              <a:spLocks noChangeArrowheads="1"/>
            </p:cNvSpPr>
            <p:nvPr/>
          </p:nvSpPr>
          <p:spPr bwMode="auto">
            <a:xfrm>
              <a:off x="658" y="799"/>
              <a:ext cx="2404" cy="2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sz="2000" b="1" i="1" dirty="0">
                  <a:solidFill>
                    <a:srgbClr val="00455C"/>
                  </a:solidFill>
                </a:rPr>
                <a:t>3e stadium, zwartverkleuring 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2772247" y="3384551"/>
            <a:ext cx="4392612" cy="4076700"/>
            <a:chOff x="1701" y="1724"/>
            <a:chExt cx="2767" cy="2568"/>
          </a:xfrm>
        </p:grpSpPr>
        <p:pic>
          <p:nvPicPr>
            <p:cNvPr id="18441" name="Picture 13" descr="DSCN000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01" y="1724"/>
              <a:ext cx="2767" cy="25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Text Box 14"/>
            <p:cNvSpPr txBox="1">
              <a:spLocks noChangeArrowheads="1"/>
            </p:cNvSpPr>
            <p:nvPr/>
          </p:nvSpPr>
          <p:spPr bwMode="auto">
            <a:xfrm>
              <a:off x="1791" y="1859"/>
              <a:ext cx="2586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b="1"/>
                <a:t> </a:t>
              </a:r>
              <a:r>
                <a:rPr lang="nl-NL" sz="2000" b="1" i="1">
                  <a:solidFill>
                    <a:srgbClr val="00455C"/>
                  </a:solidFill>
                </a:rPr>
                <a:t>4e stadium, openscheuren bast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103688" y="980728"/>
            <a:ext cx="5040312" cy="5688013"/>
            <a:chOff x="2381" y="890"/>
            <a:chExt cx="2631" cy="3130"/>
          </a:xfrm>
        </p:grpSpPr>
        <p:pic>
          <p:nvPicPr>
            <p:cNvPr id="18439" name="Picture 16" descr="DSCN00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81" y="890"/>
              <a:ext cx="2631" cy="3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0" name="Text Box 17"/>
            <p:cNvSpPr txBox="1">
              <a:spLocks noChangeArrowheads="1"/>
            </p:cNvSpPr>
            <p:nvPr/>
          </p:nvSpPr>
          <p:spPr bwMode="auto">
            <a:xfrm>
              <a:off x="2475" y="969"/>
              <a:ext cx="2177" cy="2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sz="2000" b="1" i="1" dirty="0">
                  <a:solidFill>
                    <a:srgbClr val="00455C"/>
                  </a:solidFill>
                </a:rPr>
                <a:t>5e stadium, afsterven bast</a:t>
              </a:r>
              <a:r>
                <a:rPr lang="nl-NL" dirty="0">
                  <a:solidFill>
                    <a:srgbClr val="00455C"/>
                  </a:solidFill>
                </a:rPr>
                <a:t> </a:t>
              </a:r>
            </a:p>
          </p:txBody>
        </p:sp>
      </p:grpSp>
      <p:sp>
        <p:nvSpPr>
          <p:cNvPr id="1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l-NL" dirty="0" smtClean="0"/>
              <a:t>Lagere planten, bacteriën</a:t>
            </a:r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Virussen</a:t>
            </a:r>
            <a:endParaRPr lang="nl-NL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Beschrijving: zeer kleine eiwitmoleculen van 20-1300 nm. Alleen zichtbaar met elektronenmicroscoop. Verstoren de eiwitstofwisseling</a:t>
            </a:r>
          </a:p>
          <a:p>
            <a:r>
              <a:rPr lang="nl-NL" sz="2400" dirty="0" smtClean="0"/>
              <a:t>Symptomen: </a:t>
            </a:r>
          </a:p>
          <a:p>
            <a:pPr lvl="1"/>
            <a:r>
              <a:rPr lang="nl-NL" sz="2000" dirty="0" smtClean="0"/>
              <a:t>Groeiremming zoals dwerggroei</a:t>
            </a:r>
          </a:p>
          <a:p>
            <a:pPr lvl="1"/>
            <a:r>
              <a:rPr lang="nl-NL" sz="2000" dirty="0" err="1" smtClean="0"/>
              <a:t>Chlorose</a:t>
            </a:r>
            <a:r>
              <a:rPr lang="nl-NL" sz="2000" dirty="0" smtClean="0"/>
              <a:t> en vergeling</a:t>
            </a:r>
          </a:p>
          <a:p>
            <a:pPr lvl="1"/>
            <a:r>
              <a:rPr lang="nl-NL" sz="2000" dirty="0" smtClean="0"/>
              <a:t>Verwelking</a:t>
            </a:r>
          </a:p>
          <a:p>
            <a:pPr lvl="1"/>
            <a:r>
              <a:rPr lang="nl-NL" sz="2000" dirty="0" smtClean="0"/>
              <a:t>Misvormingen</a:t>
            </a:r>
          </a:p>
          <a:p>
            <a:pPr lvl="1"/>
            <a:r>
              <a:rPr lang="nl-NL" sz="2000" dirty="0" smtClean="0"/>
              <a:t>Verzwakte planten</a:t>
            </a:r>
          </a:p>
          <a:p>
            <a:pPr lvl="1"/>
            <a:endParaRPr lang="nl-NL" sz="2000" dirty="0" smtClean="0"/>
          </a:p>
          <a:p>
            <a:pPr lvl="1"/>
            <a:endParaRPr lang="nl-N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Virussen</a:t>
            </a:r>
            <a:endParaRPr lang="nl-NL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pPr lvl="1"/>
            <a:endParaRPr lang="nl-NL" sz="2000" dirty="0" smtClean="0"/>
          </a:p>
          <a:p>
            <a:pPr lvl="1"/>
            <a:endParaRPr lang="nl-NL" sz="2000" dirty="0" smtClean="0"/>
          </a:p>
        </p:txBody>
      </p:sp>
      <p:pic>
        <p:nvPicPr>
          <p:cNvPr id="4" name="Picture 7" descr="vir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59832" y="1628800"/>
            <a:ext cx="2919413" cy="4429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nl-NL" sz="2000" dirty="0" smtClean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1560" y="404665"/>
            <a:ext cx="7128792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NL" sz="4400" dirty="0" smtClean="0"/>
              <a:t>Bestrijden ziekten en plagen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 descr="http://xterminator.nl/wp-content/uploads/engerlingen-xterminator-ongediertebestrijding-ongedierte-kampen-flevoland-overijsse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5" y="1556792"/>
            <a:ext cx="5940659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73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A-biotische</a:t>
            </a:r>
            <a:r>
              <a:rPr lang="nl-NL" dirty="0" smtClean="0"/>
              <a:t> factoren</a:t>
            </a:r>
            <a:endParaRPr lang="nl-NL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7208" cy="470912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Beschrijving: afwijkingen die geen levende oorzaak hebben en lijken op ziekteverschijnselen</a:t>
            </a:r>
          </a:p>
          <a:p>
            <a:r>
              <a:rPr lang="nl-NL" sz="2400" dirty="0" smtClean="0"/>
              <a:t>Symptomen: </a:t>
            </a:r>
          </a:p>
          <a:p>
            <a:pPr lvl="1"/>
            <a:r>
              <a:rPr lang="nl-NL" sz="2000" dirty="0" smtClean="0"/>
              <a:t>Vanuit de grond</a:t>
            </a:r>
          </a:p>
          <a:p>
            <a:pPr lvl="2"/>
            <a:r>
              <a:rPr lang="nl-NL" sz="1600" dirty="0" smtClean="0"/>
              <a:t>Gebrek- en overmaatverschijnselen van voedingselementen</a:t>
            </a:r>
          </a:p>
          <a:p>
            <a:pPr lvl="2"/>
            <a:r>
              <a:rPr lang="nl-NL" sz="1600" dirty="0" smtClean="0"/>
              <a:t>Structuurschade </a:t>
            </a:r>
          </a:p>
          <a:p>
            <a:pPr lvl="2"/>
            <a:r>
              <a:rPr lang="nl-NL" sz="1600" dirty="0" smtClean="0"/>
              <a:t>Verbranding door overbemesting of zoutschade</a:t>
            </a:r>
          </a:p>
          <a:p>
            <a:pPr lvl="1"/>
            <a:r>
              <a:rPr lang="nl-NL" sz="2000" dirty="0" smtClean="0"/>
              <a:t>Weersinvloeden</a:t>
            </a:r>
          </a:p>
          <a:p>
            <a:pPr lvl="2"/>
            <a:r>
              <a:rPr lang="nl-NL" sz="1600" dirty="0" smtClean="0"/>
              <a:t>Temperatuur (verbranden en bevriezen)</a:t>
            </a:r>
          </a:p>
          <a:p>
            <a:pPr lvl="2"/>
            <a:r>
              <a:rPr lang="nl-NL" sz="1600" dirty="0" smtClean="0"/>
              <a:t>Neerslag (hagelschade)</a:t>
            </a:r>
          </a:p>
          <a:p>
            <a:pPr lvl="2"/>
            <a:r>
              <a:rPr lang="nl-NL" sz="1600" dirty="0" smtClean="0"/>
              <a:t>Windschade</a:t>
            </a:r>
          </a:p>
          <a:p>
            <a:pPr lvl="1"/>
            <a:r>
              <a:rPr lang="nl-NL" sz="2000" dirty="0" smtClean="0"/>
              <a:t>Milieu-invloeden</a:t>
            </a:r>
          </a:p>
          <a:p>
            <a:pPr lvl="2"/>
            <a:r>
              <a:rPr lang="nl-NL" sz="1600" dirty="0" smtClean="0"/>
              <a:t>Vervuilende stoffen in oppervlakte- of grondwater</a:t>
            </a:r>
          </a:p>
          <a:p>
            <a:pPr lvl="2"/>
            <a:endParaRPr lang="nl-NL" sz="1600" dirty="0" smtClean="0"/>
          </a:p>
          <a:p>
            <a:pPr lvl="1"/>
            <a:endParaRPr lang="nl-NL" sz="2000" dirty="0" smtClean="0"/>
          </a:p>
          <a:p>
            <a:pPr lvl="1"/>
            <a:endParaRPr lang="nl-N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A-biotische</a:t>
            </a:r>
            <a:r>
              <a:rPr lang="nl-NL" dirty="0" smtClean="0"/>
              <a:t> factoren</a:t>
            </a:r>
            <a:endParaRPr lang="nl-NL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7208" cy="4709120"/>
          </a:xfrm>
        </p:spPr>
        <p:txBody>
          <a:bodyPr>
            <a:normAutofit/>
          </a:bodyPr>
          <a:lstStyle/>
          <a:p>
            <a:pPr lvl="2"/>
            <a:endParaRPr lang="nl-NL" sz="1600" dirty="0" smtClean="0"/>
          </a:p>
          <a:p>
            <a:pPr lvl="1"/>
            <a:endParaRPr lang="nl-NL" sz="2000" dirty="0" smtClean="0"/>
          </a:p>
          <a:p>
            <a:pPr lvl="1"/>
            <a:endParaRPr lang="nl-NL" sz="2000" dirty="0" smtClean="0"/>
          </a:p>
        </p:txBody>
      </p:sp>
      <p:pic>
        <p:nvPicPr>
          <p:cNvPr id="4" name="Picture 4" descr="100 sle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6204181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Nuttige links</a:t>
            </a:r>
            <a:endParaRPr lang="nl-NL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7208" cy="4709120"/>
          </a:xfrm>
        </p:spPr>
        <p:txBody>
          <a:bodyPr>
            <a:normAutofit/>
          </a:bodyPr>
          <a:lstStyle/>
          <a:p>
            <a:pPr lvl="2"/>
            <a:endParaRPr lang="nl-NL" sz="1600" dirty="0" smtClean="0"/>
          </a:p>
          <a:p>
            <a:pPr lvl="1"/>
            <a:endParaRPr lang="nl-NL" sz="2000" dirty="0" smtClean="0"/>
          </a:p>
          <a:p>
            <a:pPr lvl="1"/>
            <a:endParaRPr lang="nl-NL" sz="2000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09600" y="1752600"/>
            <a:ext cx="7787208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nl-NL" sz="2400" dirty="0" smtClean="0">
                <a:hlinkClick r:id="rId3"/>
              </a:rPr>
              <a:t>https://wiki.groenkennisnet.nl/display/BEEL/Beeldenbank</a:t>
            </a:r>
            <a:endParaRPr lang="nl-NL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nl-N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Afwijkingen en oorzaken</a:t>
            </a:r>
            <a:endParaRPr lang="nl-NL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/>
        </p:nvGraphicFramePr>
        <p:xfrm>
          <a:off x="395536" y="1844824"/>
          <a:ext cx="7344816" cy="4183817"/>
        </p:xfrm>
        <a:graphic>
          <a:graphicData uri="http://schemas.openxmlformats.org/drawingml/2006/table">
            <a:tbl>
              <a:tblPr/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93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Afwijkingen</a:t>
                      </a:r>
                    </a:p>
                  </a:txBody>
                  <a:tcPr marL="8208" marR="8208" marT="82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Oorzaken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93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achterblijvende groei</a:t>
                      </a:r>
                    </a:p>
                  </a:txBody>
                  <a:tcPr marL="8208" marR="8208" marT="82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slechte bodemstructuur, aaltjes, lage temperatuur, N-gebrek, watergebrek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93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wegvallen van planten</a:t>
                      </a:r>
                    </a:p>
                  </a:txBody>
                  <a:tcPr marL="8208" marR="8208" marT="82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bodemschimmel, bodeminsecten, vorst, woelratten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93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verkleuringen</a:t>
                      </a:r>
                    </a:p>
                  </a:txBody>
                  <a:tcPr marL="8208" marR="8208" marT="82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virusziekten</a:t>
                      </a:r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schimmelziekten, gebreksziekten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93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vormveranderingen</a:t>
                      </a:r>
                    </a:p>
                  </a:txBody>
                  <a:tcPr marL="8208" marR="8208" marT="82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gebreksziekten, bladluizen,galmijten,virussen, aaltjes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93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beschadigingen</a:t>
                      </a:r>
                    </a:p>
                  </a:txBody>
                  <a:tcPr marL="8208" marR="8208" marT="82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dierlijke organismen, schimmels, wind, hagel, mechanische beschadiging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93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verwelking</a:t>
                      </a:r>
                    </a:p>
                  </a:txBody>
                  <a:tcPr marL="8208" marR="8208" marT="82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aantasting wortelgestel, beschadiging of vreterij aan stengelvoet, droogte, vaatziekte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93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afsterving / verrotting</a:t>
                      </a:r>
                    </a:p>
                  </a:txBody>
                  <a:tcPr marL="8208" marR="8208" marT="82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bacterieziekten, weefselwoekering, schimmelziekten, zuurstofgebrek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93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dierlijke belagers</a:t>
                      </a:r>
                    </a:p>
                  </a:txBody>
                  <a:tcPr marL="8208" marR="8208" marT="82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insecten, mijten, slakken, muizen/ratten, vogels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2715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schimmelpluis, spore, </a:t>
                      </a:r>
                      <a:r>
                        <a:rPr lang="nl-NL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sclerotiën</a:t>
                      </a:r>
                      <a:r>
                        <a:rPr lang="nl-NL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208" marR="8208" marT="82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schimmelziekten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93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bacterieslijm</a:t>
                      </a:r>
                    </a:p>
                  </a:txBody>
                  <a:tcPr marL="8208" marR="8208" marT="82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bacterieziekten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337"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wortelvorming</a:t>
                      </a:r>
                    </a:p>
                  </a:txBody>
                  <a:tcPr marL="8208" marR="8208" marT="820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wortelknobbelbacterie</a:t>
                      </a:r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nl-NL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prasitaire</a:t>
                      </a:r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aaltjes</a:t>
                      </a:r>
                    </a:p>
                  </a:txBody>
                  <a:tcPr marL="8208" marR="8208" marT="82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Insecten</a:t>
            </a:r>
            <a:endParaRPr lang="nl-NL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00200"/>
            <a:ext cx="8280920" cy="4709120"/>
          </a:xfrm>
        </p:spPr>
        <p:txBody>
          <a:bodyPr>
            <a:normAutofit/>
          </a:bodyPr>
          <a:lstStyle/>
          <a:p>
            <a:r>
              <a:rPr lang="nl-NL" sz="2400" dirty="0" smtClean="0"/>
              <a:t>Afhankelijk van het insect zul je een symptoom vinden.  Aantastingen kun je verdelen in:</a:t>
            </a:r>
          </a:p>
          <a:p>
            <a:r>
              <a:rPr lang="nl-NL" sz="2400" dirty="0" smtClean="0"/>
              <a:t>Symptomen</a:t>
            </a:r>
          </a:p>
          <a:p>
            <a:pPr lvl="1"/>
            <a:r>
              <a:rPr lang="nl-NL" sz="2000" dirty="0" smtClean="0"/>
              <a:t>Directe schade</a:t>
            </a:r>
          </a:p>
          <a:p>
            <a:pPr lvl="2"/>
            <a:r>
              <a:rPr lang="nl-NL" sz="1600" dirty="0" smtClean="0"/>
              <a:t>Gewone vreterij	</a:t>
            </a:r>
            <a:r>
              <a:rPr lang="nl-NL" sz="1600" dirty="0" err="1" smtClean="0"/>
              <a:t>oa</a:t>
            </a:r>
            <a:r>
              <a:rPr lang="nl-NL" sz="1600" dirty="0" smtClean="0"/>
              <a:t>. door rupsen en kevers, wegvreten groene bladdelen</a:t>
            </a:r>
          </a:p>
          <a:p>
            <a:pPr lvl="2"/>
            <a:r>
              <a:rPr lang="nl-NL" sz="1600" dirty="0" err="1" smtClean="0"/>
              <a:t>Mineren</a:t>
            </a:r>
            <a:r>
              <a:rPr lang="nl-NL" sz="1600" dirty="0" smtClean="0"/>
              <a:t>	</a:t>
            </a:r>
            <a:r>
              <a:rPr lang="nl-NL" sz="1600" dirty="0" err="1" smtClean="0"/>
              <a:t>oa</a:t>
            </a:r>
            <a:r>
              <a:rPr lang="nl-NL" sz="1600" dirty="0" smtClean="0"/>
              <a:t>. door </a:t>
            </a:r>
            <a:r>
              <a:rPr lang="nl-NL" sz="1600" dirty="0" err="1" smtClean="0"/>
              <a:t>mineer</a:t>
            </a:r>
            <a:r>
              <a:rPr lang="nl-NL" sz="1600" dirty="0" smtClean="0"/>
              <a:t>- en hulstvlieg, larven vreten gangen in blad</a:t>
            </a:r>
          </a:p>
          <a:p>
            <a:pPr lvl="2"/>
            <a:r>
              <a:rPr lang="nl-NL" sz="1600" dirty="0" smtClean="0"/>
              <a:t>Boren		</a:t>
            </a:r>
            <a:r>
              <a:rPr lang="nl-NL" sz="1600" dirty="0" err="1" smtClean="0"/>
              <a:t>oa</a:t>
            </a:r>
            <a:r>
              <a:rPr lang="nl-NL" sz="1600" dirty="0" smtClean="0"/>
              <a:t>. </a:t>
            </a:r>
            <a:r>
              <a:rPr lang="nl-NL" sz="1600" dirty="0" err="1" smtClean="0"/>
              <a:t>wilgenhoutrups</a:t>
            </a:r>
            <a:r>
              <a:rPr lang="nl-NL" sz="1600" dirty="0" smtClean="0"/>
              <a:t> en boktorren in harde plantendelen</a:t>
            </a:r>
          </a:p>
          <a:p>
            <a:pPr lvl="2"/>
            <a:r>
              <a:rPr lang="nl-NL" sz="1600" dirty="0" smtClean="0"/>
              <a:t>Zuigschade	</a:t>
            </a:r>
            <a:r>
              <a:rPr lang="nl-NL" sz="1600" dirty="0" err="1" smtClean="0"/>
              <a:t>oa</a:t>
            </a:r>
            <a:r>
              <a:rPr lang="nl-NL" sz="1600" dirty="0" smtClean="0"/>
              <a:t>. bladluis, wantsen prikken zeefvaten aan </a:t>
            </a:r>
            <a:r>
              <a:rPr lang="nl-NL" sz="1600" dirty="0" smtClean="0">
                <a:sym typeface="Wingdings" pitchFamily="2" charset="2"/>
              </a:rPr>
              <a:t> vergroeiing</a:t>
            </a:r>
            <a:endParaRPr lang="nl-NL" sz="1600" dirty="0" smtClean="0"/>
          </a:p>
          <a:p>
            <a:pPr lvl="2"/>
            <a:r>
              <a:rPr lang="nl-NL" sz="1600" dirty="0" smtClean="0"/>
              <a:t>Skeletteren	</a:t>
            </a:r>
            <a:r>
              <a:rPr lang="nl-NL" sz="1600" dirty="0" err="1" smtClean="0"/>
              <a:t>oa</a:t>
            </a:r>
            <a:r>
              <a:rPr lang="nl-NL" sz="1600" dirty="0" smtClean="0"/>
              <a:t>. aanvreten </a:t>
            </a:r>
            <a:r>
              <a:rPr lang="nl-NL" sz="1600" dirty="0" err="1" smtClean="0"/>
              <a:t>operhuidlaag</a:t>
            </a:r>
            <a:r>
              <a:rPr lang="nl-NL" sz="1600" dirty="0" smtClean="0"/>
              <a:t> en bladmoes door torretjes</a:t>
            </a:r>
          </a:p>
          <a:p>
            <a:pPr lvl="2"/>
            <a:r>
              <a:rPr lang="nl-NL" sz="1600" dirty="0" smtClean="0"/>
              <a:t>Galvorming	</a:t>
            </a:r>
            <a:r>
              <a:rPr lang="nl-NL" sz="1600" dirty="0" err="1" smtClean="0"/>
              <a:t>oa</a:t>
            </a:r>
            <a:r>
              <a:rPr lang="nl-NL" sz="1600" dirty="0" smtClean="0"/>
              <a:t>. in gallen zitten eieren of larven van het insect</a:t>
            </a:r>
          </a:p>
          <a:p>
            <a:pPr lvl="1"/>
            <a:r>
              <a:rPr lang="nl-NL" sz="2000" dirty="0" smtClean="0"/>
              <a:t>Indirecte schade</a:t>
            </a:r>
          </a:p>
          <a:p>
            <a:pPr lvl="2"/>
            <a:r>
              <a:rPr lang="nl-NL" sz="1600" dirty="0" smtClean="0"/>
              <a:t>Virusoverdracht	</a:t>
            </a:r>
            <a:r>
              <a:rPr lang="nl-NL" sz="1600" dirty="0" err="1" smtClean="0"/>
              <a:t>oa</a:t>
            </a:r>
            <a:r>
              <a:rPr lang="nl-NL" sz="1600" dirty="0" smtClean="0"/>
              <a:t> door bladluizen of </a:t>
            </a:r>
            <a:r>
              <a:rPr lang="nl-NL" sz="1600" dirty="0" err="1" smtClean="0"/>
              <a:t>tripsen</a:t>
            </a:r>
            <a:r>
              <a:rPr lang="nl-NL" sz="1600" dirty="0" smtClean="0"/>
              <a:t> van de ene naar andere plant</a:t>
            </a:r>
          </a:p>
          <a:p>
            <a:pPr lvl="2"/>
            <a:r>
              <a:rPr lang="nl-NL" sz="1600" dirty="0" smtClean="0"/>
              <a:t>Honingdauw	</a:t>
            </a:r>
            <a:r>
              <a:rPr lang="nl-NL" sz="1600" dirty="0" err="1" smtClean="0"/>
              <a:t>oa</a:t>
            </a:r>
            <a:r>
              <a:rPr lang="nl-NL" sz="1600" dirty="0" smtClean="0"/>
              <a:t>. uitwerpselen van luizen </a:t>
            </a:r>
            <a:r>
              <a:rPr lang="nl-NL" sz="1600" dirty="0" smtClean="0">
                <a:sym typeface="Wingdings" pitchFamily="2" charset="2"/>
              </a:rPr>
              <a:t> </a:t>
            </a:r>
            <a:r>
              <a:rPr lang="nl-NL" sz="1600" dirty="0" err="1" smtClean="0">
                <a:sym typeface="Wingdings" pitchFamily="2" charset="2"/>
              </a:rPr>
              <a:t>roetdauwschimmel</a:t>
            </a:r>
            <a:endParaRPr lang="nl-N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Insecten</a:t>
            </a:r>
            <a:endParaRPr lang="nl-NL" dirty="0"/>
          </a:p>
        </p:txBody>
      </p:sp>
      <p:pic>
        <p:nvPicPr>
          <p:cNvPr id="6148" name="Picture 4" descr="https://upload.wikimedia.org/wikipedia/commons/f/f0/20050616_yponomeuta_evonymella_HPIM0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Mijten</a:t>
            </a:r>
            <a:endParaRPr lang="nl-NL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99176" cy="452596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Beschrijving: Behoren bij de </a:t>
            </a:r>
            <a:r>
              <a:rPr lang="nl-NL" sz="2400" dirty="0" err="1" smtClean="0"/>
              <a:t>spinachtigen</a:t>
            </a:r>
            <a:r>
              <a:rPr lang="nl-NL" sz="2400" dirty="0" smtClean="0"/>
              <a:t>. In tegenstelling tot spinnen hebben mijten één lichaam</a:t>
            </a:r>
          </a:p>
          <a:p>
            <a:r>
              <a:rPr lang="nl-NL" sz="2400" dirty="0" smtClean="0"/>
              <a:t>Symptomen: Komen vaak voor aan onderkant van de bladeren. Ze zuigen plantencellen leeg en de schade is met name aan de bovenzijde te zien </a:t>
            </a:r>
            <a:r>
              <a:rPr lang="nl-NL" sz="2400" dirty="0" err="1" smtClean="0"/>
              <a:t>oa</a:t>
            </a:r>
            <a:r>
              <a:rPr lang="nl-NL" sz="2400" dirty="0" smtClean="0"/>
              <a:t>. Spint</a:t>
            </a:r>
          </a:p>
          <a:p>
            <a:r>
              <a:rPr lang="nl-NL" sz="2400" dirty="0" smtClean="0"/>
              <a:t>Bestrijding: biologisch door roofmijten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Mijten</a:t>
            </a:r>
            <a:endParaRPr lang="nl-NL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99176" cy="4525963"/>
          </a:xfrm>
        </p:spPr>
        <p:txBody>
          <a:bodyPr>
            <a:normAutofit/>
          </a:bodyPr>
          <a:lstStyle/>
          <a:p>
            <a:endParaRPr lang="nl-NL" sz="2400" dirty="0" smtClean="0"/>
          </a:p>
        </p:txBody>
      </p:sp>
      <p:pic>
        <p:nvPicPr>
          <p:cNvPr id="59394" name="Picture 2" descr="https://upload.wikimedia.org/wikipedia/commons/thumb/6/61/Stokboon_bonenspintmijt_Phaseolus_vulgaris_with_Tetranychus_urticae.jpg/800px-Stokboon_bonenspintmijt_Phaseolus_vulgaris_with_Tetranychus_urtic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700808"/>
            <a:ext cx="4104456" cy="4494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064896" cy="1143000"/>
          </a:xfrm>
        </p:spPr>
        <p:txBody>
          <a:bodyPr/>
          <a:lstStyle/>
          <a:p>
            <a:r>
              <a:rPr lang="nl-NL" dirty="0" smtClean="0"/>
              <a:t>Duizendpoten en </a:t>
            </a:r>
            <a:r>
              <a:rPr lang="nl-NL" dirty="0" err="1" smtClean="0"/>
              <a:t>miljoenpoten</a:t>
            </a:r>
            <a:endParaRPr lang="nl-NL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Beschrijving: Behoren tot de </a:t>
            </a:r>
            <a:r>
              <a:rPr lang="nl-NL" sz="2400" dirty="0" err="1" smtClean="0"/>
              <a:t>duizendpootachtigen</a:t>
            </a:r>
            <a:r>
              <a:rPr lang="nl-NL" sz="2400" dirty="0" smtClean="0"/>
              <a:t>. Duizendpoten hebben 12 segmenten met elk 1 paar poten. </a:t>
            </a:r>
            <a:r>
              <a:rPr lang="nl-NL" sz="2400" dirty="0" err="1" smtClean="0"/>
              <a:t>Miljoenpoten</a:t>
            </a:r>
            <a:r>
              <a:rPr lang="nl-NL" sz="2400" dirty="0" smtClean="0"/>
              <a:t> hebben 30-60 segmenten met aan elk 2 paar poten</a:t>
            </a:r>
          </a:p>
          <a:p>
            <a:r>
              <a:rPr lang="nl-NL" sz="2400" dirty="0" smtClean="0"/>
              <a:t>Symptomen: deze dieren leven van schimmels, dood organisch materiaal en wortels van jonge planten. Vreten met name aan groeipunten waardoor een vertakt wortelgestel en achterstand in groei ontstaat.</a:t>
            </a:r>
          </a:p>
          <a:p>
            <a:r>
              <a:rPr lang="nl-NL" sz="2400" dirty="0" smtClean="0"/>
              <a:t>Bestrijding: biologisch </a:t>
            </a:r>
            <a:r>
              <a:rPr lang="nl-NL" sz="2400" dirty="0" err="1" smtClean="0"/>
              <a:t>mbv</a:t>
            </a:r>
            <a:r>
              <a:rPr lang="nl-NL" sz="2400" dirty="0" smtClean="0"/>
              <a:t> </a:t>
            </a:r>
            <a:r>
              <a:rPr lang="nl-NL" sz="2400" dirty="0" err="1" smtClean="0"/>
              <a:t>insect-parasitaire</a:t>
            </a:r>
            <a:r>
              <a:rPr lang="nl-NL" sz="2400" dirty="0" smtClean="0"/>
              <a:t> nematoden</a:t>
            </a:r>
            <a:endParaRPr lang="nl-N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Slakken</a:t>
            </a:r>
            <a:endParaRPr lang="nl-NL" dirty="0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87208" cy="4525963"/>
          </a:xfrm>
        </p:spPr>
        <p:txBody>
          <a:bodyPr>
            <a:normAutofit/>
          </a:bodyPr>
          <a:lstStyle/>
          <a:p>
            <a:r>
              <a:rPr lang="nl-NL" sz="2400" dirty="0" smtClean="0"/>
              <a:t>Beschrijving: Er zijn twee groepen; naaktslakken en huisjesslaken. Ze eten plantenresten en versnellen de kringloop van organische stoffen. Teveel slakken geven overlast. Gevoelig voor uitdroging en leven daarom in de schaduw.</a:t>
            </a:r>
          </a:p>
          <a:p>
            <a:r>
              <a:rPr lang="nl-NL" sz="2400" dirty="0" smtClean="0"/>
              <a:t>Symptomen: slijmsporen en vraat aan planten</a:t>
            </a:r>
            <a:endParaRPr lang="nl-N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formaat 4-3</Template>
  <TotalTime>967</TotalTime>
  <Words>740</Words>
  <Application>Microsoft Office PowerPoint</Application>
  <PresentationFormat>Diavoorstelling (4:3)</PresentationFormat>
  <Paragraphs>160</Paragraphs>
  <Slides>22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Kantoorthema</vt:lpstr>
      <vt:lpstr>Bestrijden ziekten en plagen</vt:lpstr>
      <vt:lpstr>PowerPoint-presentatie</vt:lpstr>
      <vt:lpstr>Afwijkingen en oorzaken</vt:lpstr>
      <vt:lpstr>Insecten</vt:lpstr>
      <vt:lpstr>Insecten</vt:lpstr>
      <vt:lpstr>Mijten</vt:lpstr>
      <vt:lpstr>Mijten</vt:lpstr>
      <vt:lpstr>Duizendpoten en miljoenpoten</vt:lpstr>
      <vt:lpstr>Slakken</vt:lpstr>
      <vt:lpstr>Slakken</vt:lpstr>
      <vt:lpstr>Aaltjes</vt:lpstr>
      <vt:lpstr>Aaltjes</vt:lpstr>
      <vt:lpstr>Lagere planten</vt:lpstr>
      <vt:lpstr>Lagere planten, schimmels</vt:lpstr>
      <vt:lpstr>Lagere planten, schimmels</vt:lpstr>
      <vt:lpstr>Lagere planten, bacteriën</vt:lpstr>
      <vt:lpstr>Lagere planten, bacteriën</vt:lpstr>
      <vt:lpstr>Virussen</vt:lpstr>
      <vt:lpstr>Virussen</vt:lpstr>
      <vt:lpstr>A-biotische factoren</vt:lpstr>
      <vt:lpstr>A-biotische factoren</vt:lpstr>
      <vt:lpstr>Nuttige links</vt:lpstr>
    </vt:vector>
  </TitlesOfParts>
  <Company>FactorGroen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Robert Mensink</dc:creator>
  <cp:lastModifiedBy>Hans Mulder</cp:lastModifiedBy>
  <cp:revision>160</cp:revision>
  <dcterms:created xsi:type="dcterms:W3CDTF">2016-06-29T11:45:25Z</dcterms:created>
  <dcterms:modified xsi:type="dcterms:W3CDTF">2016-10-03T14:22:51Z</dcterms:modified>
</cp:coreProperties>
</file>